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3"/>
  </p:notesMasterIdLst>
  <p:sldIdLst>
    <p:sldId id="256" r:id="rId2"/>
  </p:sldIdLst>
  <p:sldSz cx="30275213" cy="42803763"/>
  <p:notesSz cx="6858000" cy="9144000"/>
  <p:defaultTextStyle>
    <a:defPPr>
      <a:defRPr lang="en-US"/>
    </a:defPPr>
    <a:lvl1pPr marL="0" algn="l" defTabSz="3507730" rtl="0" eaLnBrk="1" latinLnBrk="0" hangingPunct="1">
      <a:defRPr sz="6905" kern="1200">
        <a:solidFill>
          <a:schemeClr val="tx1"/>
        </a:solidFill>
        <a:latin typeface="+mn-lt"/>
        <a:ea typeface="+mn-ea"/>
        <a:cs typeface="+mn-cs"/>
      </a:defRPr>
    </a:lvl1pPr>
    <a:lvl2pPr marL="1753865" algn="l" defTabSz="3507730" rtl="0" eaLnBrk="1" latinLnBrk="0" hangingPunct="1">
      <a:defRPr sz="6905" kern="1200">
        <a:solidFill>
          <a:schemeClr val="tx1"/>
        </a:solidFill>
        <a:latin typeface="+mn-lt"/>
        <a:ea typeface="+mn-ea"/>
        <a:cs typeface="+mn-cs"/>
      </a:defRPr>
    </a:lvl2pPr>
    <a:lvl3pPr marL="3507730" algn="l" defTabSz="3507730" rtl="0" eaLnBrk="1" latinLnBrk="0" hangingPunct="1">
      <a:defRPr sz="6905" kern="1200">
        <a:solidFill>
          <a:schemeClr val="tx1"/>
        </a:solidFill>
        <a:latin typeface="+mn-lt"/>
        <a:ea typeface="+mn-ea"/>
        <a:cs typeface="+mn-cs"/>
      </a:defRPr>
    </a:lvl3pPr>
    <a:lvl4pPr marL="5261595" algn="l" defTabSz="3507730" rtl="0" eaLnBrk="1" latinLnBrk="0" hangingPunct="1">
      <a:defRPr sz="6905" kern="1200">
        <a:solidFill>
          <a:schemeClr val="tx1"/>
        </a:solidFill>
        <a:latin typeface="+mn-lt"/>
        <a:ea typeface="+mn-ea"/>
        <a:cs typeface="+mn-cs"/>
      </a:defRPr>
    </a:lvl4pPr>
    <a:lvl5pPr marL="7015460" algn="l" defTabSz="3507730" rtl="0" eaLnBrk="1" latinLnBrk="0" hangingPunct="1">
      <a:defRPr sz="6905" kern="1200">
        <a:solidFill>
          <a:schemeClr val="tx1"/>
        </a:solidFill>
        <a:latin typeface="+mn-lt"/>
        <a:ea typeface="+mn-ea"/>
        <a:cs typeface="+mn-cs"/>
      </a:defRPr>
    </a:lvl5pPr>
    <a:lvl6pPr marL="8769325" algn="l" defTabSz="3507730" rtl="0" eaLnBrk="1" latinLnBrk="0" hangingPunct="1">
      <a:defRPr sz="6905" kern="1200">
        <a:solidFill>
          <a:schemeClr val="tx1"/>
        </a:solidFill>
        <a:latin typeface="+mn-lt"/>
        <a:ea typeface="+mn-ea"/>
        <a:cs typeface="+mn-cs"/>
      </a:defRPr>
    </a:lvl6pPr>
    <a:lvl7pPr marL="10523190" algn="l" defTabSz="3507730" rtl="0" eaLnBrk="1" latinLnBrk="0" hangingPunct="1">
      <a:defRPr sz="6905" kern="1200">
        <a:solidFill>
          <a:schemeClr val="tx1"/>
        </a:solidFill>
        <a:latin typeface="+mn-lt"/>
        <a:ea typeface="+mn-ea"/>
        <a:cs typeface="+mn-cs"/>
      </a:defRPr>
    </a:lvl7pPr>
    <a:lvl8pPr marL="12277054" algn="l" defTabSz="3507730" rtl="0" eaLnBrk="1" latinLnBrk="0" hangingPunct="1">
      <a:defRPr sz="6905" kern="1200">
        <a:solidFill>
          <a:schemeClr val="tx1"/>
        </a:solidFill>
        <a:latin typeface="+mn-lt"/>
        <a:ea typeface="+mn-ea"/>
        <a:cs typeface="+mn-cs"/>
      </a:defRPr>
    </a:lvl8pPr>
    <a:lvl9pPr marL="14030919" algn="l" defTabSz="3507730" rtl="0" eaLnBrk="1" latinLnBrk="0" hangingPunct="1">
      <a:defRPr sz="6905"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3481">
          <p15:clr>
            <a:srgbClr val="A4A3A4"/>
          </p15:clr>
        </p15:guide>
        <p15:guide id="2" pos="95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1" autoAdjust="0"/>
    <p:restoredTop sz="94660"/>
  </p:normalViewPr>
  <p:slideViewPr>
    <p:cSldViewPr snapToGrid="0">
      <p:cViewPr>
        <p:scale>
          <a:sx n="400" d="100"/>
          <a:sy n="400" d="100"/>
        </p:scale>
        <p:origin x="68176" y="103096"/>
      </p:cViewPr>
      <p:guideLst>
        <p:guide orient="horz" pos="13481"/>
        <p:guide pos="953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82B399-06B0-448E-8E22-922F8CDDB355}" type="datetimeFigureOut">
              <a:rPr lang="en-US" smtClean="0"/>
              <a:pPr/>
              <a:t>05-04-14</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07B3EF-91A8-43CD-9F74-CD88CEDC6B05}" type="slidenum">
              <a:rPr lang="en-US" smtClean="0"/>
              <a:pPr/>
              <a:t>‹#›</a:t>
            </a:fld>
            <a:endParaRPr lang="en-US"/>
          </a:p>
        </p:txBody>
      </p:sp>
    </p:spTree>
    <p:extLst>
      <p:ext uri="{BB962C8B-B14F-4D97-AF65-F5344CB8AC3E}">
        <p14:creationId xmlns:p14="http://schemas.microsoft.com/office/powerpoint/2010/main" val="10688670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84402" y="7005156"/>
            <a:ext cx="22706410" cy="14902051"/>
          </a:xfrm>
        </p:spPr>
        <p:txBody>
          <a:bodyPr anchor="b"/>
          <a:lstStyle>
            <a:lvl1pPr algn="ctr">
              <a:defRPr sz="14899"/>
            </a:lvl1pPr>
          </a:lstStyle>
          <a:p>
            <a:r>
              <a:rPr lang="en-US" smtClean="0"/>
              <a:t>Click to edit Master title style</a:t>
            </a:r>
            <a:endParaRPr lang="en-US"/>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5960"/>
            </a:lvl1pPr>
            <a:lvl2pPr marL="1135319" indent="0" algn="ctr">
              <a:buNone/>
              <a:defRPr sz="4966"/>
            </a:lvl2pPr>
            <a:lvl3pPr marL="2270638" indent="0" algn="ctr">
              <a:buNone/>
              <a:defRPr sz="4470"/>
            </a:lvl3pPr>
            <a:lvl4pPr marL="3405957" indent="0" algn="ctr">
              <a:buNone/>
              <a:defRPr sz="3973"/>
            </a:lvl4pPr>
            <a:lvl5pPr marL="4541276" indent="0" algn="ctr">
              <a:buNone/>
              <a:defRPr sz="3973"/>
            </a:lvl5pPr>
            <a:lvl6pPr marL="5676595" indent="0" algn="ctr">
              <a:buNone/>
              <a:defRPr sz="3973"/>
            </a:lvl6pPr>
            <a:lvl7pPr marL="6811914" indent="0" algn="ctr">
              <a:buNone/>
              <a:defRPr sz="3973"/>
            </a:lvl7pPr>
            <a:lvl8pPr marL="7947233" indent="0" algn="ctr">
              <a:buNone/>
              <a:defRPr sz="3973"/>
            </a:lvl8pPr>
            <a:lvl9pPr marL="9082552" indent="0" algn="ctr">
              <a:buNone/>
              <a:defRPr sz="3973"/>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371714E-9275-4D1D-90F8-65C2165C7981}" type="datetimeFigureOut">
              <a:rPr lang="en-US" smtClean="0"/>
              <a:pPr/>
              <a:t>05-04-14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A44D0F-E90E-4677-9749-4035DC87E435}" type="slidenum">
              <a:rPr lang="en-US" smtClean="0"/>
              <a:pPr/>
              <a:t>‹#›</a:t>
            </a:fld>
            <a:endParaRPr lang="en-US"/>
          </a:p>
        </p:txBody>
      </p:sp>
    </p:spTree>
    <p:extLst>
      <p:ext uri="{BB962C8B-B14F-4D97-AF65-F5344CB8AC3E}">
        <p14:creationId xmlns:p14="http://schemas.microsoft.com/office/powerpoint/2010/main" val="260557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71714E-9275-4D1D-90F8-65C2165C7981}" type="datetimeFigureOut">
              <a:rPr lang="en-US" smtClean="0"/>
              <a:pPr/>
              <a:t>05-04-14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A44D0F-E90E-4677-9749-4035DC87E435}" type="slidenum">
              <a:rPr lang="en-US" smtClean="0"/>
              <a:pPr/>
              <a:t>‹#›</a:t>
            </a:fld>
            <a:endParaRPr lang="en-US"/>
          </a:p>
        </p:txBody>
      </p:sp>
    </p:spTree>
    <p:extLst>
      <p:ext uri="{BB962C8B-B14F-4D97-AF65-F5344CB8AC3E}">
        <p14:creationId xmlns:p14="http://schemas.microsoft.com/office/powerpoint/2010/main" val="691063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699" y="2278904"/>
            <a:ext cx="6528093" cy="3627421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081421" y="2278904"/>
            <a:ext cx="19205838" cy="3627421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71714E-9275-4D1D-90F8-65C2165C7981}" type="datetimeFigureOut">
              <a:rPr lang="en-US" smtClean="0"/>
              <a:pPr/>
              <a:t>05-04-14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A44D0F-E90E-4677-9749-4035DC87E435}" type="slidenum">
              <a:rPr lang="en-US" smtClean="0"/>
              <a:pPr/>
              <a:t>‹#›</a:t>
            </a:fld>
            <a:endParaRPr lang="en-US"/>
          </a:p>
        </p:txBody>
      </p:sp>
    </p:spTree>
    <p:extLst>
      <p:ext uri="{BB962C8B-B14F-4D97-AF65-F5344CB8AC3E}">
        <p14:creationId xmlns:p14="http://schemas.microsoft.com/office/powerpoint/2010/main" val="1850687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71714E-9275-4D1D-90F8-65C2165C7981}" type="datetimeFigureOut">
              <a:rPr lang="en-US" smtClean="0"/>
              <a:pPr/>
              <a:t>05-04-14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A44D0F-E90E-4677-9749-4035DC87E435}" type="slidenum">
              <a:rPr lang="en-US" smtClean="0"/>
              <a:pPr/>
              <a:t>‹#›</a:t>
            </a:fld>
            <a:endParaRPr lang="en-US"/>
          </a:p>
        </p:txBody>
      </p:sp>
    </p:spTree>
    <p:extLst>
      <p:ext uri="{BB962C8B-B14F-4D97-AF65-F5344CB8AC3E}">
        <p14:creationId xmlns:p14="http://schemas.microsoft.com/office/powerpoint/2010/main" val="3860954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3" y="10671222"/>
            <a:ext cx="26112371" cy="17805173"/>
          </a:xfrm>
        </p:spPr>
        <p:txBody>
          <a:bodyPr anchor="b"/>
          <a:lstStyle>
            <a:lvl1pPr>
              <a:defRPr sz="14899"/>
            </a:lvl1pPr>
          </a:lstStyle>
          <a:p>
            <a:r>
              <a:rPr lang="en-US" smtClean="0"/>
              <a:t>Click to edit Master title style</a:t>
            </a:r>
            <a:endParaRPr lang="en-US"/>
          </a:p>
        </p:txBody>
      </p:sp>
      <p:sp>
        <p:nvSpPr>
          <p:cNvPr id="3" name="Text Placeholder 2"/>
          <p:cNvSpPr>
            <a:spLocks noGrp="1"/>
          </p:cNvSpPr>
          <p:nvPr>
            <p:ph type="body" idx="1"/>
          </p:nvPr>
        </p:nvSpPr>
        <p:spPr>
          <a:xfrm>
            <a:off x="2065653" y="28644839"/>
            <a:ext cx="26112371" cy="9363320"/>
          </a:xfrm>
        </p:spPr>
        <p:txBody>
          <a:bodyPr/>
          <a:lstStyle>
            <a:lvl1pPr marL="0" indent="0">
              <a:buNone/>
              <a:defRPr sz="5960">
                <a:solidFill>
                  <a:schemeClr val="tx1">
                    <a:tint val="75000"/>
                  </a:schemeClr>
                </a:solidFill>
              </a:defRPr>
            </a:lvl1pPr>
            <a:lvl2pPr marL="1135319" indent="0">
              <a:buNone/>
              <a:defRPr sz="4966">
                <a:solidFill>
                  <a:schemeClr val="tx1">
                    <a:tint val="75000"/>
                  </a:schemeClr>
                </a:solidFill>
              </a:defRPr>
            </a:lvl2pPr>
            <a:lvl3pPr marL="2270638" indent="0">
              <a:buNone/>
              <a:defRPr sz="4470">
                <a:solidFill>
                  <a:schemeClr val="tx1">
                    <a:tint val="75000"/>
                  </a:schemeClr>
                </a:solidFill>
              </a:defRPr>
            </a:lvl3pPr>
            <a:lvl4pPr marL="3405957" indent="0">
              <a:buNone/>
              <a:defRPr sz="3973">
                <a:solidFill>
                  <a:schemeClr val="tx1">
                    <a:tint val="75000"/>
                  </a:schemeClr>
                </a:solidFill>
              </a:defRPr>
            </a:lvl4pPr>
            <a:lvl5pPr marL="4541276" indent="0">
              <a:buNone/>
              <a:defRPr sz="3973">
                <a:solidFill>
                  <a:schemeClr val="tx1">
                    <a:tint val="75000"/>
                  </a:schemeClr>
                </a:solidFill>
              </a:defRPr>
            </a:lvl5pPr>
            <a:lvl6pPr marL="5676595" indent="0">
              <a:buNone/>
              <a:defRPr sz="3973">
                <a:solidFill>
                  <a:schemeClr val="tx1">
                    <a:tint val="75000"/>
                  </a:schemeClr>
                </a:solidFill>
              </a:defRPr>
            </a:lvl6pPr>
            <a:lvl7pPr marL="6811914" indent="0">
              <a:buNone/>
              <a:defRPr sz="3973">
                <a:solidFill>
                  <a:schemeClr val="tx1">
                    <a:tint val="75000"/>
                  </a:schemeClr>
                </a:solidFill>
              </a:defRPr>
            </a:lvl7pPr>
            <a:lvl8pPr marL="7947233" indent="0">
              <a:buNone/>
              <a:defRPr sz="3973">
                <a:solidFill>
                  <a:schemeClr val="tx1">
                    <a:tint val="75000"/>
                  </a:schemeClr>
                </a:solidFill>
              </a:defRPr>
            </a:lvl8pPr>
            <a:lvl9pPr marL="9082552" indent="0">
              <a:buNone/>
              <a:defRPr sz="397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371714E-9275-4D1D-90F8-65C2165C7981}" type="datetimeFigureOut">
              <a:rPr lang="en-US" smtClean="0"/>
              <a:pPr/>
              <a:t>05-04-14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A44D0F-E90E-4677-9749-4035DC87E435}" type="slidenum">
              <a:rPr lang="en-US" smtClean="0"/>
              <a:pPr/>
              <a:t>‹#›</a:t>
            </a:fld>
            <a:endParaRPr lang="en-US"/>
          </a:p>
        </p:txBody>
      </p:sp>
    </p:spTree>
    <p:extLst>
      <p:ext uri="{BB962C8B-B14F-4D97-AF65-F5344CB8AC3E}">
        <p14:creationId xmlns:p14="http://schemas.microsoft.com/office/powerpoint/2010/main" val="42602763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081421" y="11394520"/>
            <a:ext cx="12866966" cy="2715859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5326826" y="11394520"/>
            <a:ext cx="12866966" cy="2715859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371714E-9275-4D1D-90F8-65C2165C7981}" type="datetimeFigureOut">
              <a:rPr lang="en-US" smtClean="0"/>
              <a:pPr/>
              <a:t>05-04-14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A44D0F-E90E-4677-9749-4035DC87E435}" type="slidenum">
              <a:rPr lang="en-US" smtClean="0"/>
              <a:pPr/>
              <a:t>‹#›</a:t>
            </a:fld>
            <a:endParaRPr lang="en-US"/>
          </a:p>
        </p:txBody>
      </p:sp>
    </p:spTree>
    <p:extLst>
      <p:ext uri="{BB962C8B-B14F-4D97-AF65-F5344CB8AC3E}">
        <p14:creationId xmlns:p14="http://schemas.microsoft.com/office/powerpoint/2010/main" val="2870433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07"/>
            <a:ext cx="26112371" cy="8273416"/>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2085365" y="10492870"/>
            <a:ext cx="12807833" cy="5142393"/>
          </a:xfrm>
        </p:spPr>
        <p:txBody>
          <a:bodyPr anchor="b"/>
          <a:lstStyle>
            <a:lvl1pPr marL="0" indent="0">
              <a:buNone/>
              <a:defRPr sz="5960" b="1"/>
            </a:lvl1pPr>
            <a:lvl2pPr marL="1135319" indent="0">
              <a:buNone/>
              <a:defRPr sz="4966" b="1"/>
            </a:lvl2pPr>
            <a:lvl3pPr marL="2270638" indent="0">
              <a:buNone/>
              <a:defRPr sz="4470" b="1"/>
            </a:lvl3pPr>
            <a:lvl4pPr marL="3405957" indent="0">
              <a:buNone/>
              <a:defRPr sz="3973" b="1"/>
            </a:lvl4pPr>
            <a:lvl5pPr marL="4541276" indent="0">
              <a:buNone/>
              <a:defRPr sz="3973" b="1"/>
            </a:lvl5pPr>
            <a:lvl6pPr marL="5676595" indent="0">
              <a:buNone/>
              <a:defRPr sz="3973" b="1"/>
            </a:lvl6pPr>
            <a:lvl7pPr marL="6811914" indent="0">
              <a:buNone/>
              <a:defRPr sz="3973" b="1"/>
            </a:lvl7pPr>
            <a:lvl8pPr marL="7947233" indent="0">
              <a:buNone/>
              <a:defRPr sz="3973" b="1"/>
            </a:lvl8pPr>
            <a:lvl9pPr marL="9082552" indent="0">
              <a:buNone/>
              <a:defRPr sz="3973" b="1"/>
            </a:lvl9pPr>
          </a:lstStyle>
          <a:p>
            <a:pPr lvl="0"/>
            <a:r>
              <a:rPr lang="en-US" smtClean="0"/>
              <a:t>Click to edit Master text styles</a:t>
            </a:r>
          </a:p>
        </p:txBody>
      </p:sp>
      <p:sp>
        <p:nvSpPr>
          <p:cNvPr id="4" name="Content Placeholder 3"/>
          <p:cNvSpPr>
            <a:spLocks noGrp="1"/>
          </p:cNvSpPr>
          <p:nvPr>
            <p:ph sz="half" idx="2"/>
          </p:nvPr>
        </p:nvSpPr>
        <p:spPr>
          <a:xfrm>
            <a:off x="2085365" y="15635264"/>
            <a:ext cx="12807833" cy="2299711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5326827" y="10492870"/>
            <a:ext cx="12870909" cy="5142393"/>
          </a:xfrm>
        </p:spPr>
        <p:txBody>
          <a:bodyPr anchor="b"/>
          <a:lstStyle>
            <a:lvl1pPr marL="0" indent="0">
              <a:buNone/>
              <a:defRPr sz="5960" b="1"/>
            </a:lvl1pPr>
            <a:lvl2pPr marL="1135319" indent="0">
              <a:buNone/>
              <a:defRPr sz="4966" b="1"/>
            </a:lvl2pPr>
            <a:lvl3pPr marL="2270638" indent="0">
              <a:buNone/>
              <a:defRPr sz="4470" b="1"/>
            </a:lvl3pPr>
            <a:lvl4pPr marL="3405957" indent="0">
              <a:buNone/>
              <a:defRPr sz="3973" b="1"/>
            </a:lvl4pPr>
            <a:lvl5pPr marL="4541276" indent="0">
              <a:buNone/>
              <a:defRPr sz="3973" b="1"/>
            </a:lvl5pPr>
            <a:lvl6pPr marL="5676595" indent="0">
              <a:buNone/>
              <a:defRPr sz="3973" b="1"/>
            </a:lvl6pPr>
            <a:lvl7pPr marL="6811914" indent="0">
              <a:buNone/>
              <a:defRPr sz="3973" b="1"/>
            </a:lvl7pPr>
            <a:lvl8pPr marL="7947233" indent="0">
              <a:buNone/>
              <a:defRPr sz="3973" b="1"/>
            </a:lvl8pPr>
            <a:lvl9pPr marL="9082552" indent="0">
              <a:buNone/>
              <a:defRPr sz="3973" b="1"/>
            </a:lvl9pPr>
          </a:lstStyle>
          <a:p>
            <a:pPr lvl="0"/>
            <a:r>
              <a:rPr lang="en-US" smtClean="0"/>
              <a:t>Click to edit Master text styles</a:t>
            </a:r>
          </a:p>
        </p:txBody>
      </p:sp>
      <p:sp>
        <p:nvSpPr>
          <p:cNvPr id="6" name="Content Placeholder 5"/>
          <p:cNvSpPr>
            <a:spLocks noGrp="1"/>
          </p:cNvSpPr>
          <p:nvPr>
            <p:ph sz="quarter" idx="4"/>
          </p:nvPr>
        </p:nvSpPr>
        <p:spPr>
          <a:xfrm>
            <a:off x="15326827" y="15635264"/>
            <a:ext cx="12870909" cy="2299711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371714E-9275-4D1D-90F8-65C2165C7981}" type="datetimeFigureOut">
              <a:rPr lang="en-US" smtClean="0"/>
              <a:pPr/>
              <a:t>05-04-14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A44D0F-E90E-4677-9749-4035DC87E435}" type="slidenum">
              <a:rPr lang="en-US" smtClean="0"/>
              <a:pPr/>
              <a:t>‹#›</a:t>
            </a:fld>
            <a:endParaRPr lang="en-US"/>
          </a:p>
        </p:txBody>
      </p:sp>
    </p:spTree>
    <p:extLst>
      <p:ext uri="{BB962C8B-B14F-4D97-AF65-F5344CB8AC3E}">
        <p14:creationId xmlns:p14="http://schemas.microsoft.com/office/powerpoint/2010/main" val="482970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371714E-9275-4D1D-90F8-65C2165C7981}" type="datetimeFigureOut">
              <a:rPr lang="en-US" smtClean="0"/>
              <a:pPr/>
              <a:t>05-04-14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A44D0F-E90E-4677-9749-4035DC87E435}" type="slidenum">
              <a:rPr lang="en-US" smtClean="0"/>
              <a:pPr/>
              <a:t>‹#›</a:t>
            </a:fld>
            <a:endParaRPr lang="en-US"/>
          </a:p>
        </p:txBody>
      </p:sp>
    </p:spTree>
    <p:extLst>
      <p:ext uri="{BB962C8B-B14F-4D97-AF65-F5344CB8AC3E}">
        <p14:creationId xmlns:p14="http://schemas.microsoft.com/office/powerpoint/2010/main" val="35788710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71714E-9275-4D1D-90F8-65C2165C7981}" type="datetimeFigureOut">
              <a:rPr lang="en-US" smtClean="0"/>
              <a:pPr/>
              <a:t>05-04-14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A44D0F-E90E-4677-9749-4035DC87E435}" type="slidenum">
              <a:rPr lang="en-US" smtClean="0"/>
              <a:pPr/>
              <a:t>‹#›</a:t>
            </a:fld>
            <a:endParaRPr lang="en-US"/>
          </a:p>
        </p:txBody>
      </p:sp>
    </p:spTree>
    <p:extLst>
      <p:ext uri="{BB962C8B-B14F-4D97-AF65-F5344CB8AC3E}">
        <p14:creationId xmlns:p14="http://schemas.microsoft.com/office/powerpoint/2010/main" val="773745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6" y="2853584"/>
            <a:ext cx="9764543" cy="9987545"/>
          </a:xfrm>
        </p:spPr>
        <p:txBody>
          <a:bodyPr anchor="b"/>
          <a:lstStyle>
            <a:lvl1pPr>
              <a:defRPr sz="7946"/>
            </a:lvl1pPr>
          </a:lstStyle>
          <a:p>
            <a:r>
              <a:rPr lang="en-US" smtClean="0"/>
              <a:t>Click to edit Master title style</a:t>
            </a:r>
            <a:endParaRPr lang="en-US"/>
          </a:p>
        </p:txBody>
      </p:sp>
      <p:sp>
        <p:nvSpPr>
          <p:cNvPr id="3" name="Content Placeholder 2"/>
          <p:cNvSpPr>
            <a:spLocks noGrp="1"/>
          </p:cNvSpPr>
          <p:nvPr>
            <p:ph idx="1"/>
          </p:nvPr>
        </p:nvSpPr>
        <p:spPr>
          <a:xfrm>
            <a:off x="12870909" y="6162952"/>
            <a:ext cx="15326827" cy="30418415"/>
          </a:xfrm>
        </p:spPr>
        <p:txBody>
          <a:bodyPr/>
          <a:lstStyle>
            <a:lvl1pPr>
              <a:defRPr sz="7946"/>
            </a:lvl1pPr>
            <a:lvl2pPr>
              <a:defRPr sz="6953"/>
            </a:lvl2pPr>
            <a:lvl3pPr>
              <a:defRPr sz="5960"/>
            </a:lvl3pPr>
            <a:lvl4pPr>
              <a:defRPr sz="4966"/>
            </a:lvl4pPr>
            <a:lvl5pPr>
              <a:defRPr sz="4966"/>
            </a:lvl5pPr>
            <a:lvl6pPr>
              <a:defRPr sz="4966"/>
            </a:lvl6pPr>
            <a:lvl7pPr>
              <a:defRPr sz="4966"/>
            </a:lvl7pPr>
            <a:lvl8pPr>
              <a:defRPr sz="4966"/>
            </a:lvl8pPr>
            <a:lvl9pPr>
              <a:defRPr sz="4966"/>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085366" y="12841129"/>
            <a:ext cx="9764543" cy="23789780"/>
          </a:xfrm>
        </p:spPr>
        <p:txBody>
          <a:bodyPr/>
          <a:lstStyle>
            <a:lvl1pPr marL="0" indent="0">
              <a:buNone/>
              <a:defRPr sz="3973"/>
            </a:lvl1pPr>
            <a:lvl2pPr marL="1135319" indent="0">
              <a:buNone/>
              <a:defRPr sz="3476"/>
            </a:lvl2pPr>
            <a:lvl3pPr marL="2270638" indent="0">
              <a:buNone/>
              <a:defRPr sz="2980"/>
            </a:lvl3pPr>
            <a:lvl4pPr marL="3405957" indent="0">
              <a:buNone/>
              <a:defRPr sz="2483"/>
            </a:lvl4pPr>
            <a:lvl5pPr marL="4541276" indent="0">
              <a:buNone/>
              <a:defRPr sz="2483"/>
            </a:lvl5pPr>
            <a:lvl6pPr marL="5676595" indent="0">
              <a:buNone/>
              <a:defRPr sz="2483"/>
            </a:lvl6pPr>
            <a:lvl7pPr marL="6811914" indent="0">
              <a:buNone/>
              <a:defRPr sz="2483"/>
            </a:lvl7pPr>
            <a:lvl8pPr marL="7947233" indent="0">
              <a:buNone/>
              <a:defRPr sz="2483"/>
            </a:lvl8pPr>
            <a:lvl9pPr marL="9082552" indent="0">
              <a:buNone/>
              <a:defRPr sz="248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71714E-9275-4D1D-90F8-65C2165C7981}" type="datetimeFigureOut">
              <a:rPr lang="en-US" smtClean="0"/>
              <a:pPr/>
              <a:t>05-04-14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A44D0F-E90E-4677-9749-4035DC87E435}" type="slidenum">
              <a:rPr lang="en-US" smtClean="0"/>
              <a:pPr/>
              <a:t>‹#›</a:t>
            </a:fld>
            <a:endParaRPr lang="en-US"/>
          </a:p>
        </p:txBody>
      </p:sp>
    </p:spTree>
    <p:extLst>
      <p:ext uri="{BB962C8B-B14F-4D97-AF65-F5344CB8AC3E}">
        <p14:creationId xmlns:p14="http://schemas.microsoft.com/office/powerpoint/2010/main" val="2816165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6" y="2853584"/>
            <a:ext cx="9764543" cy="9987545"/>
          </a:xfrm>
        </p:spPr>
        <p:txBody>
          <a:bodyPr anchor="b"/>
          <a:lstStyle>
            <a:lvl1pPr>
              <a:defRPr sz="7946"/>
            </a:lvl1pPr>
          </a:lstStyle>
          <a:p>
            <a:r>
              <a:rPr lang="en-US" smtClean="0"/>
              <a:t>Click to edit Master title style</a:t>
            </a:r>
            <a:endParaRPr lang="en-US"/>
          </a:p>
        </p:txBody>
      </p:sp>
      <p:sp>
        <p:nvSpPr>
          <p:cNvPr id="3" name="Picture Placeholder 2"/>
          <p:cNvSpPr>
            <a:spLocks noGrp="1"/>
          </p:cNvSpPr>
          <p:nvPr>
            <p:ph type="pic" idx="1"/>
          </p:nvPr>
        </p:nvSpPr>
        <p:spPr>
          <a:xfrm>
            <a:off x="12870909" y="6162952"/>
            <a:ext cx="15326827" cy="30418415"/>
          </a:xfrm>
        </p:spPr>
        <p:txBody>
          <a:bodyPr/>
          <a:lstStyle>
            <a:lvl1pPr marL="0" indent="0">
              <a:buNone/>
              <a:defRPr sz="7946"/>
            </a:lvl1pPr>
            <a:lvl2pPr marL="1135319" indent="0">
              <a:buNone/>
              <a:defRPr sz="6953"/>
            </a:lvl2pPr>
            <a:lvl3pPr marL="2270638" indent="0">
              <a:buNone/>
              <a:defRPr sz="5960"/>
            </a:lvl3pPr>
            <a:lvl4pPr marL="3405957" indent="0">
              <a:buNone/>
              <a:defRPr sz="4966"/>
            </a:lvl4pPr>
            <a:lvl5pPr marL="4541276" indent="0">
              <a:buNone/>
              <a:defRPr sz="4966"/>
            </a:lvl5pPr>
            <a:lvl6pPr marL="5676595" indent="0">
              <a:buNone/>
              <a:defRPr sz="4966"/>
            </a:lvl6pPr>
            <a:lvl7pPr marL="6811914" indent="0">
              <a:buNone/>
              <a:defRPr sz="4966"/>
            </a:lvl7pPr>
            <a:lvl8pPr marL="7947233" indent="0">
              <a:buNone/>
              <a:defRPr sz="4966"/>
            </a:lvl8pPr>
            <a:lvl9pPr marL="9082552" indent="0">
              <a:buNone/>
              <a:defRPr sz="4966"/>
            </a:lvl9pPr>
          </a:lstStyle>
          <a:p>
            <a:endParaRPr lang="en-US"/>
          </a:p>
        </p:txBody>
      </p:sp>
      <p:sp>
        <p:nvSpPr>
          <p:cNvPr id="4" name="Text Placeholder 3"/>
          <p:cNvSpPr>
            <a:spLocks noGrp="1"/>
          </p:cNvSpPr>
          <p:nvPr>
            <p:ph type="body" sz="half" idx="2"/>
          </p:nvPr>
        </p:nvSpPr>
        <p:spPr>
          <a:xfrm>
            <a:off x="2085366" y="12841129"/>
            <a:ext cx="9764543" cy="23789780"/>
          </a:xfrm>
        </p:spPr>
        <p:txBody>
          <a:bodyPr/>
          <a:lstStyle>
            <a:lvl1pPr marL="0" indent="0">
              <a:buNone/>
              <a:defRPr sz="3973"/>
            </a:lvl1pPr>
            <a:lvl2pPr marL="1135319" indent="0">
              <a:buNone/>
              <a:defRPr sz="3476"/>
            </a:lvl2pPr>
            <a:lvl3pPr marL="2270638" indent="0">
              <a:buNone/>
              <a:defRPr sz="2980"/>
            </a:lvl3pPr>
            <a:lvl4pPr marL="3405957" indent="0">
              <a:buNone/>
              <a:defRPr sz="2483"/>
            </a:lvl4pPr>
            <a:lvl5pPr marL="4541276" indent="0">
              <a:buNone/>
              <a:defRPr sz="2483"/>
            </a:lvl5pPr>
            <a:lvl6pPr marL="5676595" indent="0">
              <a:buNone/>
              <a:defRPr sz="2483"/>
            </a:lvl6pPr>
            <a:lvl7pPr marL="6811914" indent="0">
              <a:buNone/>
              <a:defRPr sz="2483"/>
            </a:lvl7pPr>
            <a:lvl8pPr marL="7947233" indent="0">
              <a:buNone/>
              <a:defRPr sz="2483"/>
            </a:lvl8pPr>
            <a:lvl9pPr marL="9082552" indent="0">
              <a:buNone/>
              <a:defRPr sz="248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71714E-9275-4D1D-90F8-65C2165C7981}" type="datetimeFigureOut">
              <a:rPr lang="en-US" smtClean="0"/>
              <a:pPr/>
              <a:t>05-04-14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A44D0F-E90E-4677-9749-4035DC87E435}" type="slidenum">
              <a:rPr lang="en-US" smtClean="0"/>
              <a:pPr/>
              <a:t>‹#›</a:t>
            </a:fld>
            <a:endParaRPr lang="en-US"/>
          </a:p>
        </p:txBody>
      </p:sp>
    </p:spTree>
    <p:extLst>
      <p:ext uri="{BB962C8B-B14F-4D97-AF65-F5344CB8AC3E}">
        <p14:creationId xmlns:p14="http://schemas.microsoft.com/office/powerpoint/2010/main" val="105564248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07"/>
            <a:ext cx="26112371" cy="8273416"/>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081421" y="39672750"/>
            <a:ext cx="6811923" cy="2278904"/>
          </a:xfrm>
          <a:prstGeom prst="rect">
            <a:avLst/>
          </a:prstGeom>
        </p:spPr>
        <p:txBody>
          <a:bodyPr vert="horz" lIns="91440" tIns="45720" rIns="91440" bIns="45720" rtlCol="0" anchor="ctr"/>
          <a:lstStyle>
            <a:lvl1pPr algn="l">
              <a:defRPr sz="2980">
                <a:solidFill>
                  <a:schemeClr val="tx1">
                    <a:tint val="75000"/>
                  </a:schemeClr>
                </a:solidFill>
              </a:defRPr>
            </a:lvl1pPr>
          </a:lstStyle>
          <a:p>
            <a:fld id="{3371714E-9275-4D1D-90F8-65C2165C7981}" type="datetimeFigureOut">
              <a:rPr lang="en-US" smtClean="0"/>
              <a:pPr/>
              <a:t>05-04-14</a:t>
            </a:fld>
            <a:endParaRPr lang="en-US"/>
          </a:p>
        </p:txBody>
      </p:sp>
      <p:sp>
        <p:nvSpPr>
          <p:cNvPr id="5" name="Footer Placeholder 4"/>
          <p:cNvSpPr>
            <a:spLocks noGrp="1"/>
          </p:cNvSpPr>
          <p:nvPr>
            <p:ph type="ftr" sz="quarter" idx="3"/>
          </p:nvPr>
        </p:nvSpPr>
        <p:spPr>
          <a:xfrm>
            <a:off x="10028665" y="39672750"/>
            <a:ext cx="10217884" cy="2278904"/>
          </a:xfrm>
          <a:prstGeom prst="rect">
            <a:avLst/>
          </a:prstGeom>
        </p:spPr>
        <p:txBody>
          <a:bodyPr vert="horz" lIns="91440" tIns="45720" rIns="91440" bIns="45720" rtlCol="0" anchor="ctr"/>
          <a:lstStyle>
            <a:lvl1pPr algn="ctr">
              <a:defRPr sz="29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381869" y="39672750"/>
            <a:ext cx="6811923" cy="2278904"/>
          </a:xfrm>
          <a:prstGeom prst="rect">
            <a:avLst/>
          </a:prstGeom>
        </p:spPr>
        <p:txBody>
          <a:bodyPr vert="horz" lIns="91440" tIns="45720" rIns="91440" bIns="45720" rtlCol="0" anchor="ctr"/>
          <a:lstStyle>
            <a:lvl1pPr algn="r">
              <a:defRPr sz="2980">
                <a:solidFill>
                  <a:schemeClr val="tx1">
                    <a:tint val="75000"/>
                  </a:schemeClr>
                </a:solidFill>
              </a:defRPr>
            </a:lvl1pPr>
          </a:lstStyle>
          <a:p>
            <a:fld id="{BFA44D0F-E90E-4677-9749-4035DC87E435}" type="slidenum">
              <a:rPr lang="en-US" smtClean="0"/>
              <a:pPr/>
              <a:t>‹#›</a:t>
            </a:fld>
            <a:endParaRPr lang="en-US"/>
          </a:p>
        </p:txBody>
      </p:sp>
    </p:spTree>
    <p:extLst>
      <p:ext uri="{BB962C8B-B14F-4D97-AF65-F5344CB8AC3E}">
        <p14:creationId xmlns:p14="http://schemas.microsoft.com/office/powerpoint/2010/main" val="3855279611"/>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2270638" rtl="0" eaLnBrk="1" latinLnBrk="0" hangingPunct="1">
        <a:lnSpc>
          <a:spcPct val="90000"/>
        </a:lnSpc>
        <a:spcBef>
          <a:spcPct val="0"/>
        </a:spcBef>
        <a:buNone/>
        <a:defRPr sz="10926" kern="1200">
          <a:solidFill>
            <a:schemeClr val="tx1"/>
          </a:solidFill>
          <a:latin typeface="+mj-lt"/>
          <a:ea typeface="+mj-ea"/>
          <a:cs typeface="+mj-cs"/>
        </a:defRPr>
      </a:lvl1pPr>
    </p:titleStyle>
    <p:bodyStyle>
      <a:lvl1pPr marL="567660" indent="-567660" algn="l" defTabSz="2270638" rtl="0" eaLnBrk="1" latinLnBrk="0" hangingPunct="1">
        <a:lnSpc>
          <a:spcPct val="90000"/>
        </a:lnSpc>
        <a:spcBef>
          <a:spcPts val="2483"/>
        </a:spcBef>
        <a:buFont typeface="Arial" panose="020B0604020202020204" pitchFamily="34" charset="0"/>
        <a:buChar char="•"/>
        <a:defRPr sz="6953" kern="1200">
          <a:solidFill>
            <a:schemeClr val="tx1"/>
          </a:solidFill>
          <a:latin typeface="+mn-lt"/>
          <a:ea typeface="+mn-ea"/>
          <a:cs typeface="+mn-cs"/>
        </a:defRPr>
      </a:lvl1pPr>
      <a:lvl2pPr marL="1702979" indent="-567660" algn="l" defTabSz="2270638" rtl="0" eaLnBrk="1" latinLnBrk="0" hangingPunct="1">
        <a:lnSpc>
          <a:spcPct val="90000"/>
        </a:lnSpc>
        <a:spcBef>
          <a:spcPts val="1242"/>
        </a:spcBef>
        <a:buFont typeface="Arial" panose="020B0604020202020204" pitchFamily="34" charset="0"/>
        <a:buChar char="•"/>
        <a:defRPr sz="5960" kern="1200">
          <a:solidFill>
            <a:schemeClr val="tx1"/>
          </a:solidFill>
          <a:latin typeface="+mn-lt"/>
          <a:ea typeface="+mn-ea"/>
          <a:cs typeface="+mn-cs"/>
        </a:defRPr>
      </a:lvl2pPr>
      <a:lvl3pPr marL="2838298" indent="-567660" algn="l" defTabSz="2270638" rtl="0" eaLnBrk="1" latinLnBrk="0" hangingPunct="1">
        <a:lnSpc>
          <a:spcPct val="90000"/>
        </a:lnSpc>
        <a:spcBef>
          <a:spcPts val="1242"/>
        </a:spcBef>
        <a:buFont typeface="Arial" panose="020B0604020202020204" pitchFamily="34" charset="0"/>
        <a:buChar char="•"/>
        <a:defRPr sz="4966" kern="1200">
          <a:solidFill>
            <a:schemeClr val="tx1"/>
          </a:solidFill>
          <a:latin typeface="+mn-lt"/>
          <a:ea typeface="+mn-ea"/>
          <a:cs typeface="+mn-cs"/>
        </a:defRPr>
      </a:lvl3pPr>
      <a:lvl4pPr marL="3973617"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4pPr>
      <a:lvl5pPr marL="5108936"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5pPr>
      <a:lvl6pPr marL="6244255"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6pPr>
      <a:lvl7pPr marL="7379574"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7pPr>
      <a:lvl8pPr marL="8514893"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8pPr>
      <a:lvl9pPr marL="9650212"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9pPr>
    </p:bodyStyle>
    <p:otherStyle>
      <a:defPPr>
        <a:defRPr lang="en-US"/>
      </a:defPPr>
      <a:lvl1pPr marL="0" algn="l" defTabSz="2270638" rtl="0" eaLnBrk="1" latinLnBrk="0" hangingPunct="1">
        <a:defRPr sz="4470" kern="1200">
          <a:solidFill>
            <a:schemeClr val="tx1"/>
          </a:solidFill>
          <a:latin typeface="+mn-lt"/>
          <a:ea typeface="+mn-ea"/>
          <a:cs typeface="+mn-cs"/>
        </a:defRPr>
      </a:lvl1pPr>
      <a:lvl2pPr marL="1135319" algn="l" defTabSz="2270638" rtl="0" eaLnBrk="1" latinLnBrk="0" hangingPunct="1">
        <a:defRPr sz="4470" kern="1200">
          <a:solidFill>
            <a:schemeClr val="tx1"/>
          </a:solidFill>
          <a:latin typeface="+mn-lt"/>
          <a:ea typeface="+mn-ea"/>
          <a:cs typeface="+mn-cs"/>
        </a:defRPr>
      </a:lvl2pPr>
      <a:lvl3pPr marL="2270638" algn="l" defTabSz="2270638" rtl="0" eaLnBrk="1" latinLnBrk="0" hangingPunct="1">
        <a:defRPr sz="4470" kern="1200">
          <a:solidFill>
            <a:schemeClr val="tx1"/>
          </a:solidFill>
          <a:latin typeface="+mn-lt"/>
          <a:ea typeface="+mn-ea"/>
          <a:cs typeface="+mn-cs"/>
        </a:defRPr>
      </a:lvl3pPr>
      <a:lvl4pPr marL="3405957" algn="l" defTabSz="2270638" rtl="0" eaLnBrk="1" latinLnBrk="0" hangingPunct="1">
        <a:defRPr sz="4470" kern="1200">
          <a:solidFill>
            <a:schemeClr val="tx1"/>
          </a:solidFill>
          <a:latin typeface="+mn-lt"/>
          <a:ea typeface="+mn-ea"/>
          <a:cs typeface="+mn-cs"/>
        </a:defRPr>
      </a:lvl4pPr>
      <a:lvl5pPr marL="4541276" algn="l" defTabSz="2270638" rtl="0" eaLnBrk="1" latinLnBrk="0" hangingPunct="1">
        <a:defRPr sz="4470" kern="1200">
          <a:solidFill>
            <a:schemeClr val="tx1"/>
          </a:solidFill>
          <a:latin typeface="+mn-lt"/>
          <a:ea typeface="+mn-ea"/>
          <a:cs typeface="+mn-cs"/>
        </a:defRPr>
      </a:lvl5pPr>
      <a:lvl6pPr marL="5676595" algn="l" defTabSz="2270638" rtl="0" eaLnBrk="1" latinLnBrk="0" hangingPunct="1">
        <a:defRPr sz="4470" kern="1200">
          <a:solidFill>
            <a:schemeClr val="tx1"/>
          </a:solidFill>
          <a:latin typeface="+mn-lt"/>
          <a:ea typeface="+mn-ea"/>
          <a:cs typeface="+mn-cs"/>
        </a:defRPr>
      </a:lvl6pPr>
      <a:lvl7pPr marL="6811914" algn="l" defTabSz="2270638" rtl="0" eaLnBrk="1" latinLnBrk="0" hangingPunct="1">
        <a:defRPr sz="4470" kern="1200">
          <a:solidFill>
            <a:schemeClr val="tx1"/>
          </a:solidFill>
          <a:latin typeface="+mn-lt"/>
          <a:ea typeface="+mn-ea"/>
          <a:cs typeface="+mn-cs"/>
        </a:defRPr>
      </a:lvl7pPr>
      <a:lvl8pPr marL="7947233" algn="l" defTabSz="2270638" rtl="0" eaLnBrk="1" latinLnBrk="0" hangingPunct="1">
        <a:defRPr sz="4470" kern="1200">
          <a:solidFill>
            <a:schemeClr val="tx1"/>
          </a:solidFill>
          <a:latin typeface="+mn-lt"/>
          <a:ea typeface="+mn-ea"/>
          <a:cs typeface="+mn-cs"/>
        </a:defRPr>
      </a:lvl8pPr>
      <a:lvl9pPr marL="9082552" algn="l" defTabSz="2270638" rtl="0" eaLnBrk="1" latinLnBrk="0" hangingPunct="1">
        <a:defRPr sz="44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jpeg"/><Relationship Id="rId8" Type="http://schemas.openxmlformats.org/officeDocument/2006/relationships/image" Target="../media/image7.png"/><Relationship Id="rId9" Type="http://schemas.openxmlformats.org/officeDocument/2006/relationships/image" Target="../media/image8.jpeg"/><Relationship Id="rId10"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30275213" cy="5617030"/>
          </a:xfrm>
          <a:prstGeom prst="rect">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1"/>
            <a:ext cx="30275213" cy="5290457"/>
          </a:xfrm>
        </p:spPr>
        <p:txBody>
          <a:bodyPr/>
          <a:lstStyle/>
          <a:p>
            <a:pPr>
              <a:lnSpc>
                <a:spcPts val="17879"/>
              </a:lnSpc>
            </a:pPr>
            <a:r>
              <a:rPr lang="en-GB" dirty="0" smtClean="0">
                <a:solidFill>
                  <a:schemeClr val="bg1"/>
                </a:solidFill>
                <a:latin typeface="Georgia" panose="02040502050405020303" pitchFamily="18" charset="0"/>
              </a:rPr>
              <a:t>Effects of Position Bias on Click-Based Recommender Evaluation</a:t>
            </a:r>
            <a:endParaRPr lang="en-US" dirty="0">
              <a:solidFill>
                <a:schemeClr val="bg1"/>
              </a:solidFill>
              <a:latin typeface="Georgia" panose="02040502050405020303" pitchFamily="18" charset="0"/>
            </a:endParaRPr>
          </a:p>
        </p:txBody>
      </p:sp>
      <p:sp>
        <p:nvSpPr>
          <p:cNvPr id="7" name="TextBox 6"/>
          <p:cNvSpPr txBox="1"/>
          <p:nvPr/>
        </p:nvSpPr>
        <p:spPr>
          <a:xfrm>
            <a:off x="522513" y="34956121"/>
            <a:ext cx="19333028" cy="4832092"/>
          </a:xfrm>
          <a:prstGeom prst="rect">
            <a:avLst/>
          </a:prstGeom>
          <a:noFill/>
        </p:spPr>
        <p:txBody>
          <a:bodyPr wrap="square" rtlCol="0">
            <a:spAutoFit/>
          </a:bodyPr>
          <a:lstStyle/>
          <a:p>
            <a:r>
              <a:rPr lang="en-GB" sz="6800" dirty="0" smtClean="0">
                <a:solidFill>
                  <a:srgbClr val="008000"/>
                </a:solidFill>
                <a:latin typeface="Georgia" panose="02040502050405020303" pitchFamily="18" charset="0"/>
              </a:rPr>
              <a:t>Open questions</a:t>
            </a:r>
          </a:p>
          <a:p>
            <a:pPr marL="685800" indent="-685800">
              <a:spcBef>
                <a:spcPts val="1200"/>
              </a:spcBef>
              <a:buFont typeface="Wingdings" panose="05000000000000000000" pitchFamily="2" charset="2"/>
              <a:buChar char="§"/>
            </a:pPr>
            <a:r>
              <a:rPr lang="en-GB" sz="4400" dirty="0" smtClean="0"/>
              <a:t>How should explicit labels be used for RS development before implicit feedback can be collected?</a:t>
            </a:r>
          </a:p>
          <a:p>
            <a:pPr marL="685800" indent="-685800">
              <a:buFont typeface="Wingdings" panose="05000000000000000000" pitchFamily="2" charset="2"/>
              <a:buChar char="§"/>
            </a:pPr>
            <a:r>
              <a:rPr lang="en-GB" sz="4400" dirty="0" smtClean="0"/>
              <a:t>Can we obtain any guarantees on performance with implicit labels, given offline evaluation with explicit labels?</a:t>
            </a:r>
            <a:endParaRPr lang="en-GB" sz="4400" dirty="0"/>
          </a:p>
          <a:p>
            <a:pPr marL="685800" indent="-685800">
              <a:buFont typeface="Wingdings" panose="05000000000000000000" pitchFamily="2" charset="2"/>
              <a:buChar char="§"/>
            </a:pPr>
            <a:r>
              <a:rPr lang="en-GB" sz="4400" dirty="0" smtClean="0"/>
              <a:t>How can we deal with missing explicit labels?</a:t>
            </a:r>
            <a:endParaRPr lang="en-US" sz="4400" dirty="0"/>
          </a:p>
        </p:txBody>
      </p:sp>
      <p:sp>
        <p:nvSpPr>
          <p:cNvPr id="9" name="Rectangle 8"/>
          <p:cNvSpPr/>
          <p:nvPr/>
        </p:nvSpPr>
        <p:spPr>
          <a:xfrm>
            <a:off x="0" y="42115331"/>
            <a:ext cx="30275213" cy="688431"/>
          </a:xfrm>
          <a:prstGeom prst="rect">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783148" y="40877740"/>
            <a:ext cx="4631055" cy="859155"/>
          </a:xfrm>
          <a:prstGeom prst="rect">
            <a:avLst/>
          </a:prstGeom>
        </p:spPr>
      </p:pic>
      <p:pic>
        <p:nvPicPr>
          <p:cNvPr id="14" name="Picture 13"/>
          <p:cNvPicPr>
            <a:picLocks noChangeAspect="1"/>
          </p:cNvPicPr>
          <p:nvPr/>
        </p:nvPicPr>
        <p:blipFill>
          <a:blip r:embed="rId3" cstate="print"/>
          <a:stretch>
            <a:fillRect/>
          </a:stretch>
        </p:blipFill>
        <p:spPr>
          <a:xfrm>
            <a:off x="522514" y="40986557"/>
            <a:ext cx="5652676" cy="641520"/>
          </a:xfrm>
          <a:prstGeom prst="rect">
            <a:avLst/>
          </a:prstGeom>
        </p:spPr>
      </p:pic>
      <p:graphicFrame>
        <p:nvGraphicFramePr>
          <p:cNvPr id="21" name="Table 20"/>
          <p:cNvGraphicFramePr>
            <a:graphicFrameLocks noGrp="1"/>
          </p:cNvGraphicFramePr>
          <p:nvPr>
            <p:extLst>
              <p:ext uri="{D42A27DB-BD31-4B8C-83A1-F6EECF244321}">
                <p14:modId xmlns:p14="http://schemas.microsoft.com/office/powerpoint/2010/main" val="2782073254"/>
              </p:ext>
            </p:extLst>
          </p:nvPr>
        </p:nvGraphicFramePr>
        <p:xfrm>
          <a:off x="0" y="6107833"/>
          <a:ext cx="30275212" cy="2194005"/>
        </p:xfrm>
        <a:graphic>
          <a:graphicData uri="http://schemas.openxmlformats.org/drawingml/2006/table">
            <a:tbl>
              <a:tblPr firstRow="1" bandRow="1">
                <a:tableStyleId>{5C22544A-7EE6-4342-B048-85BDC9FD1C3A}</a:tableStyleId>
              </a:tblPr>
              <a:tblGrid>
                <a:gridCol w="7568803"/>
                <a:gridCol w="7568803"/>
                <a:gridCol w="7568803"/>
                <a:gridCol w="7568803"/>
              </a:tblGrid>
              <a:tr h="2194005">
                <a:tc>
                  <a:txBody>
                    <a:bodyPr/>
                    <a:lstStyle/>
                    <a:p>
                      <a:pPr algn="ctr"/>
                      <a:r>
                        <a:rPr lang="en-GB" sz="5400" b="0" dirty="0" smtClean="0">
                          <a:solidFill>
                            <a:schemeClr val="tx1"/>
                          </a:solidFill>
                          <a:latin typeface="Georgia" panose="02040502050405020303" pitchFamily="18" charset="0"/>
                        </a:rPr>
                        <a:t>Katja Hofmann</a:t>
                      </a:r>
                    </a:p>
                    <a:p>
                      <a:pPr algn="ctr">
                        <a:spcBef>
                          <a:spcPts val="1200"/>
                        </a:spcBef>
                      </a:pPr>
                      <a:r>
                        <a:rPr lang="en-GB" sz="3600" b="0" dirty="0" smtClean="0">
                          <a:solidFill>
                            <a:schemeClr val="tx1"/>
                          </a:solidFill>
                          <a:latin typeface="+mn-lt"/>
                        </a:rPr>
                        <a:t>Microsoft Research</a:t>
                      </a:r>
                      <a:endParaRPr lang="en-US" sz="3600" b="0" dirty="0">
                        <a:solidFill>
                          <a:schemeClr val="tx1"/>
                        </a:solidFill>
                        <a:latin typeface="+mn-lt"/>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pPr algn="ctr"/>
                      <a:r>
                        <a:rPr lang="en-GB" sz="5400" b="0" dirty="0" smtClean="0">
                          <a:solidFill>
                            <a:schemeClr val="tx1"/>
                          </a:solidFill>
                          <a:latin typeface="Georgia" panose="02040502050405020303" pitchFamily="18" charset="0"/>
                        </a:rPr>
                        <a:t>Anne Schuth</a:t>
                      </a:r>
                    </a:p>
                    <a:p>
                      <a:pPr algn="ctr">
                        <a:spcBef>
                          <a:spcPts val="1200"/>
                        </a:spcBef>
                      </a:pPr>
                      <a:r>
                        <a:rPr lang="en-GB" sz="3600" b="0" dirty="0" smtClean="0">
                          <a:solidFill>
                            <a:schemeClr val="tx1"/>
                          </a:solidFill>
                          <a:latin typeface="+mn-lt"/>
                        </a:rPr>
                        <a:t>ISLA, University</a:t>
                      </a:r>
                      <a:r>
                        <a:rPr lang="en-GB" sz="3600" b="0" baseline="0" dirty="0" smtClean="0">
                          <a:solidFill>
                            <a:schemeClr val="tx1"/>
                          </a:solidFill>
                          <a:latin typeface="+mn-lt"/>
                        </a:rPr>
                        <a:t> of Amsterdam</a:t>
                      </a:r>
                      <a:endParaRPr lang="en-US" sz="3600" b="0" dirty="0">
                        <a:solidFill>
                          <a:schemeClr val="tx1"/>
                        </a:solidFill>
                        <a:latin typeface="+mn-lt"/>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pPr algn="ctr"/>
                      <a:r>
                        <a:rPr lang="en-GB" sz="5400" b="0" dirty="0" smtClean="0">
                          <a:solidFill>
                            <a:schemeClr val="tx1"/>
                          </a:solidFill>
                          <a:latin typeface="Georgia" panose="02040502050405020303" pitchFamily="18" charset="0"/>
                        </a:rPr>
                        <a:t>Alejandro</a:t>
                      </a:r>
                      <a:r>
                        <a:rPr lang="en-GB" sz="5400" b="0" baseline="0" dirty="0" smtClean="0">
                          <a:solidFill>
                            <a:schemeClr val="tx1"/>
                          </a:solidFill>
                          <a:latin typeface="Georgia" panose="02040502050405020303" pitchFamily="18" charset="0"/>
                        </a:rPr>
                        <a:t> Bellogin</a:t>
                      </a:r>
                    </a:p>
                    <a:p>
                      <a:pPr algn="ctr">
                        <a:spcBef>
                          <a:spcPts val="1200"/>
                        </a:spcBef>
                      </a:pPr>
                      <a:r>
                        <a:rPr lang="en-US" sz="3600" b="0" dirty="0" smtClean="0">
                          <a:solidFill>
                            <a:schemeClr val="tx1"/>
                          </a:solidFill>
                          <a:latin typeface="Calibri" panose="020F0502020204030204" pitchFamily="34" charset="0"/>
                        </a:rPr>
                        <a:t>Universidad </a:t>
                      </a:r>
                      <a:r>
                        <a:rPr lang="en-US" sz="3600" b="0" dirty="0" err="1" smtClean="0">
                          <a:solidFill>
                            <a:schemeClr val="tx1"/>
                          </a:solidFill>
                          <a:latin typeface="Calibri" panose="020F0502020204030204" pitchFamily="34" charset="0"/>
                        </a:rPr>
                        <a:t>Autónoma</a:t>
                      </a:r>
                      <a:r>
                        <a:rPr lang="en-US" sz="3600" b="0" dirty="0" smtClean="0">
                          <a:solidFill>
                            <a:schemeClr val="tx1"/>
                          </a:solidFill>
                          <a:latin typeface="Calibri" panose="020F0502020204030204" pitchFamily="34" charset="0"/>
                        </a:rPr>
                        <a:t> de Madrid</a:t>
                      </a:r>
                      <a:r>
                        <a:rPr lang="en-US" sz="3600" b="0" baseline="0" dirty="0" smtClean="0">
                          <a:solidFill>
                            <a:schemeClr val="tx1"/>
                          </a:solidFill>
                          <a:latin typeface="Calibri" panose="020F0502020204030204" pitchFamily="34" charset="0"/>
                        </a:rPr>
                        <a:t/>
                      </a:r>
                      <a:br>
                        <a:rPr lang="en-US" sz="3600" b="0" baseline="0" dirty="0" smtClean="0">
                          <a:solidFill>
                            <a:schemeClr val="tx1"/>
                          </a:solidFill>
                          <a:latin typeface="Calibri" panose="020F0502020204030204" pitchFamily="34" charset="0"/>
                        </a:rPr>
                      </a:br>
                      <a:r>
                        <a:rPr lang="en-GB" sz="3600" b="0" dirty="0" smtClean="0">
                          <a:solidFill>
                            <a:schemeClr val="tx1"/>
                          </a:solidFill>
                          <a:latin typeface="Calibri" panose="020F0502020204030204" pitchFamily="34" charset="0"/>
                        </a:rPr>
                        <a:t>(work completed while at CWI)</a:t>
                      </a:r>
                      <a:endParaRPr lang="en-US" sz="3600" b="0" dirty="0">
                        <a:solidFill>
                          <a:schemeClr val="tx1"/>
                        </a:solidFill>
                        <a:latin typeface="Calibri" panose="020F0502020204030204" pitchFamily="34"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c>
                  <a:txBody>
                    <a:bodyPr/>
                    <a:lstStyle/>
                    <a:p>
                      <a:pPr algn="ctr"/>
                      <a:r>
                        <a:rPr lang="en-GB" sz="5400" b="0" dirty="0" smtClean="0">
                          <a:solidFill>
                            <a:schemeClr val="tx1"/>
                          </a:solidFill>
                          <a:latin typeface="Georgia" panose="02040502050405020303" pitchFamily="18" charset="0"/>
                        </a:rPr>
                        <a:t>Maarten de Rijke</a:t>
                      </a:r>
                    </a:p>
                    <a:p>
                      <a:pPr algn="ctr">
                        <a:spcBef>
                          <a:spcPts val="1200"/>
                        </a:spcBef>
                      </a:pPr>
                      <a:r>
                        <a:rPr lang="en-GB" sz="3600" b="0" dirty="0" smtClean="0">
                          <a:solidFill>
                            <a:schemeClr val="tx1"/>
                          </a:solidFill>
                          <a:latin typeface="+mn-lt"/>
                        </a:rPr>
                        <a:t>ISLA, University</a:t>
                      </a:r>
                      <a:r>
                        <a:rPr lang="en-GB" sz="3600" b="0" baseline="0" dirty="0" smtClean="0">
                          <a:solidFill>
                            <a:schemeClr val="tx1"/>
                          </a:solidFill>
                          <a:latin typeface="+mn-lt"/>
                        </a:rPr>
                        <a:t> of Amsterdam</a:t>
                      </a:r>
                      <a:endParaRPr lang="en-US" sz="3600" b="0" dirty="0">
                        <a:solidFill>
                          <a:schemeClr val="tx1"/>
                        </a:solidFill>
                        <a:latin typeface="+mn-lt"/>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solidFill>
                  </a:tcPr>
                </a:tc>
              </a:tr>
            </a:tbl>
          </a:graphicData>
        </a:graphic>
      </p:graphicFrame>
      <p:sp>
        <p:nvSpPr>
          <p:cNvPr id="22" name="TextBox 21"/>
          <p:cNvSpPr txBox="1"/>
          <p:nvPr/>
        </p:nvSpPr>
        <p:spPr>
          <a:xfrm>
            <a:off x="522513" y="8172386"/>
            <a:ext cx="19333029" cy="4985980"/>
          </a:xfrm>
          <a:prstGeom prst="rect">
            <a:avLst/>
          </a:prstGeom>
          <a:noFill/>
        </p:spPr>
        <p:txBody>
          <a:bodyPr wrap="square" rtlCol="0">
            <a:spAutoFit/>
          </a:bodyPr>
          <a:lstStyle/>
          <a:p>
            <a:r>
              <a:rPr lang="en-US" sz="6800" dirty="0" smtClean="0">
                <a:solidFill>
                  <a:srgbClr val="008000"/>
                </a:solidFill>
                <a:latin typeface="Georgia" panose="02040502050405020303" pitchFamily="18" charset="0"/>
              </a:rPr>
              <a:t>Overview</a:t>
            </a:r>
          </a:p>
          <a:p>
            <a:pPr algn="just">
              <a:spcBef>
                <a:spcPts val="1200"/>
              </a:spcBef>
            </a:pPr>
            <a:r>
              <a:rPr lang="en-US" sz="4400" dirty="0" smtClean="0"/>
              <a:t>Recommender System (RS) evaluation has long focused on </a:t>
            </a:r>
            <a:r>
              <a:rPr lang="en-US" sz="4400" i="1" dirty="0" smtClean="0"/>
              <a:t>explicit</a:t>
            </a:r>
            <a:r>
              <a:rPr lang="en-US" sz="4400" dirty="0" smtClean="0"/>
              <a:t> feedback, where users rate specific items. </a:t>
            </a:r>
            <a:r>
              <a:rPr lang="en-GB" sz="4400" dirty="0" smtClean="0"/>
              <a:t>However, much more data can be collected when considering </a:t>
            </a:r>
            <a:r>
              <a:rPr lang="en-GB" sz="4400" i="1" dirty="0" smtClean="0"/>
              <a:t>implicit</a:t>
            </a:r>
            <a:r>
              <a:rPr lang="en-GB" sz="4400" dirty="0" smtClean="0"/>
              <a:t> feedback, such as clicks. </a:t>
            </a:r>
          </a:p>
          <a:p>
            <a:pPr algn="just"/>
            <a:endParaRPr lang="en-GB" sz="2000" dirty="0" smtClean="0"/>
          </a:p>
          <a:p>
            <a:pPr algn="just"/>
            <a:r>
              <a:rPr lang="en-GB" sz="4400" dirty="0" smtClean="0"/>
              <a:t>The question we focus on is: </a:t>
            </a:r>
            <a:r>
              <a:rPr lang="en-GB" sz="4400" b="1" dirty="0" smtClean="0"/>
              <a:t>what is the relationship between RS evaluation using explicit and implicit feedback? </a:t>
            </a:r>
          </a:p>
        </p:txBody>
      </p:sp>
      <p:sp>
        <p:nvSpPr>
          <p:cNvPr id="25" name="TextBox 24"/>
          <p:cNvSpPr txBox="1"/>
          <p:nvPr/>
        </p:nvSpPr>
        <p:spPr>
          <a:xfrm>
            <a:off x="521528" y="13738037"/>
            <a:ext cx="19333028" cy="11264622"/>
          </a:xfrm>
          <a:prstGeom prst="rect">
            <a:avLst/>
          </a:prstGeom>
          <a:noFill/>
        </p:spPr>
        <p:txBody>
          <a:bodyPr wrap="square" rtlCol="0">
            <a:spAutoFit/>
          </a:bodyPr>
          <a:lstStyle/>
          <a:p>
            <a:pPr>
              <a:spcBef>
                <a:spcPts val="1200"/>
              </a:spcBef>
            </a:pPr>
            <a:r>
              <a:rPr lang="en-US" sz="6800" dirty="0" smtClean="0">
                <a:solidFill>
                  <a:srgbClr val="008000"/>
                </a:solidFill>
                <a:latin typeface="Georgia" panose="02040502050405020303" pitchFamily="18" charset="0"/>
              </a:rPr>
              <a:t>Experiments</a:t>
            </a:r>
          </a:p>
          <a:p>
            <a:pPr marL="685800" indent="-685800" algn="just">
              <a:spcBef>
                <a:spcPts val="1200"/>
              </a:spcBef>
              <a:buFont typeface="Wingdings" panose="05000000000000000000" pitchFamily="2" charset="2"/>
              <a:buChar char="§"/>
            </a:pPr>
            <a:r>
              <a:rPr lang="en-GB" sz="4400" dirty="0" smtClean="0"/>
              <a:t>Given evaluation with explicit feedback, can we predict online performance (measured on implicit feedback)?</a:t>
            </a:r>
          </a:p>
          <a:p>
            <a:pPr marL="685800" indent="-685800" algn="just">
              <a:spcBef>
                <a:spcPts val="1200"/>
              </a:spcBef>
              <a:buFont typeface="Wingdings" panose="05000000000000000000" pitchFamily="2" charset="2"/>
              <a:buChar char="§"/>
            </a:pPr>
            <a:r>
              <a:rPr lang="en-GB" sz="4400" dirty="0" smtClean="0"/>
              <a:t>We compare representative RSs: random baseline (RND), popularity-based (</a:t>
            </a:r>
            <a:r>
              <a:rPr lang="en-GB" sz="4400" dirty="0" err="1" smtClean="0"/>
              <a:t>ItemPop</a:t>
            </a:r>
            <a:r>
              <a:rPr lang="en-GB" sz="4400" dirty="0" smtClean="0"/>
              <a:t>), item-based (IB), matrix factorization (MF), user-based (UB).</a:t>
            </a:r>
          </a:p>
          <a:p>
            <a:pPr marL="685800" indent="-685800" algn="just">
              <a:spcBef>
                <a:spcPts val="1200"/>
              </a:spcBef>
              <a:buFont typeface="Wingdings" panose="05000000000000000000" pitchFamily="2" charset="2"/>
              <a:buChar char="§"/>
            </a:pPr>
            <a:r>
              <a:rPr lang="en-GB" sz="4400" dirty="0" smtClean="0"/>
              <a:t>Compare evaluation with explicit and implicit feedback:</a:t>
            </a:r>
          </a:p>
          <a:p>
            <a:pPr marL="1611313" lvl="1" indent="-685800" algn="just">
              <a:spcBef>
                <a:spcPts val="1200"/>
              </a:spcBef>
              <a:buFont typeface="Wingdings" panose="05000000000000000000" pitchFamily="2" charset="2"/>
              <a:buChar char="§"/>
            </a:pPr>
            <a:r>
              <a:rPr lang="en-GB" sz="4400" b="1" dirty="0" smtClean="0"/>
              <a:t>explicit feedback </a:t>
            </a:r>
            <a:r>
              <a:rPr lang="en-GB" sz="4400" dirty="0" smtClean="0"/>
              <a:t>– </a:t>
            </a:r>
            <a:r>
              <a:rPr lang="en-GB" sz="4400" dirty="0" err="1" smtClean="0"/>
              <a:t>nDCG</a:t>
            </a:r>
            <a:r>
              <a:rPr lang="en-GB" sz="4400" dirty="0" smtClean="0"/>
              <a:t> and Precision on explicit labels</a:t>
            </a:r>
          </a:p>
          <a:p>
            <a:pPr marL="1611313" lvl="1" indent="-685800" algn="just">
              <a:spcBef>
                <a:spcPts val="1200"/>
              </a:spcBef>
              <a:buFont typeface="Wingdings" panose="05000000000000000000" pitchFamily="2" charset="2"/>
              <a:buChar char="§"/>
            </a:pPr>
            <a:r>
              <a:rPr lang="en-GB" sz="4400" b="1" dirty="0" smtClean="0"/>
              <a:t>implicit feedback</a:t>
            </a:r>
            <a:r>
              <a:rPr lang="en-GB" sz="4400" dirty="0" smtClean="0"/>
              <a:t> – </a:t>
            </a:r>
            <a:r>
              <a:rPr lang="en-GB" sz="4400" dirty="0" err="1" smtClean="0"/>
              <a:t>clickthrough</a:t>
            </a:r>
            <a:r>
              <a:rPr lang="en-GB" sz="4400" dirty="0" smtClean="0"/>
              <a:t> rate (CTR) with the user models: no-bias, examination and browsing models with logarithmic and quadratic discount (exam-{</a:t>
            </a:r>
            <a:r>
              <a:rPr lang="en-GB" sz="4400" dirty="0" err="1" smtClean="0"/>
              <a:t>log,quad</a:t>
            </a:r>
            <a:r>
              <a:rPr lang="en-GB" sz="4400" dirty="0" smtClean="0"/>
              <a:t>}, browse-{</a:t>
            </a:r>
            <a:r>
              <a:rPr lang="en-GB" sz="4400" dirty="0" err="1" smtClean="0"/>
              <a:t>log,quad</a:t>
            </a:r>
            <a:r>
              <a:rPr lang="en-GB" sz="4400" dirty="0" smtClean="0"/>
              <a:t>}), and cascade model with low and high stop probability (cascade-{</a:t>
            </a:r>
            <a:r>
              <a:rPr lang="en-GB" sz="4400" dirty="0" err="1" smtClean="0"/>
              <a:t>low,high</a:t>
            </a:r>
            <a:r>
              <a:rPr lang="en-GB" sz="4400" dirty="0" smtClean="0"/>
              <a:t>}).</a:t>
            </a:r>
          </a:p>
          <a:p>
            <a:pPr marL="685800" indent="-685800" algn="just">
              <a:spcBef>
                <a:spcPts val="1200"/>
              </a:spcBef>
              <a:buFont typeface="Wingdings" panose="05000000000000000000" pitchFamily="2" charset="2"/>
              <a:buChar char="§"/>
            </a:pPr>
            <a:r>
              <a:rPr lang="en-GB" sz="4400" dirty="0" smtClean="0"/>
              <a:t>Tasks: (1) rank RS and check agreement, and (2) predict “online performance” (based on implicit feedback) from evaluation with explicit ratings on </a:t>
            </a:r>
            <a:r>
              <a:rPr lang="en-GB" sz="4400" dirty="0" err="1" smtClean="0"/>
              <a:t>MovieLens</a:t>
            </a:r>
            <a:r>
              <a:rPr lang="en-GB" sz="4400" dirty="0" smtClean="0"/>
              <a:t> 1M data (with 80-20 test / train split).</a:t>
            </a:r>
          </a:p>
        </p:txBody>
      </p:sp>
      <p:grpSp>
        <p:nvGrpSpPr>
          <p:cNvPr id="37" name="Group 36"/>
          <p:cNvGrpSpPr/>
          <p:nvPr/>
        </p:nvGrpSpPr>
        <p:grpSpPr>
          <a:xfrm>
            <a:off x="20711160" y="10444181"/>
            <a:ext cx="9144000" cy="6858000"/>
            <a:chOff x="20735448" y="9573321"/>
            <a:chExt cx="9144000" cy="6845544"/>
          </a:xfrm>
        </p:grpSpPr>
        <p:pic>
          <p:nvPicPr>
            <p:cNvPr id="32" name="Picture 31"/>
            <p:cNvPicPr>
              <a:picLocks noChangeAspect="1"/>
            </p:cNvPicPr>
            <p:nvPr/>
          </p:nvPicPr>
          <p:blipFill>
            <a:blip r:embed="rId4" cstate="print"/>
            <a:stretch>
              <a:fillRect/>
            </a:stretch>
          </p:blipFill>
          <p:spPr>
            <a:xfrm>
              <a:off x="20735448" y="9868596"/>
              <a:ext cx="9144000" cy="6550269"/>
            </a:xfrm>
            <a:prstGeom prst="rect">
              <a:avLst/>
            </a:prstGeom>
          </p:spPr>
        </p:pic>
        <p:sp>
          <p:nvSpPr>
            <p:cNvPr id="33" name="Rectangle 32"/>
            <p:cNvSpPr/>
            <p:nvPr/>
          </p:nvSpPr>
          <p:spPr>
            <a:xfrm>
              <a:off x="20735448" y="9573321"/>
              <a:ext cx="9144000" cy="295275"/>
            </a:xfrm>
            <a:prstGeom prst="rect">
              <a:avLst/>
            </a:prstGeom>
            <a:solidFill>
              <a:srgbClr val="F5F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20840223" y="9864608"/>
              <a:ext cx="8905875" cy="6452413"/>
            </a:xfrm>
            <a:prstGeom prst="rect">
              <a:avLst/>
            </a:prstGeom>
            <a:no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20840223" y="9630470"/>
              <a:ext cx="3800475" cy="171451"/>
            </a:xfrm>
            <a:prstGeom prst="rect">
              <a:avLst/>
            </a:prstGeom>
            <a:solidFill>
              <a:schemeClr val="bg1"/>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20792598" y="9587609"/>
              <a:ext cx="2533650" cy="276999"/>
            </a:xfrm>
            <a:prstGeom prst="rect">
              <a:avLst/>
            </a:prstGeom>
          </p:spPr>
          <p:txBody>
            <a:bodyPr wrap="square">
              <a:spAutoFit/>
            </a:bodyPr>
            <a:lstStyle/>
            <a:p>
              <a:r>
                <a:rPr lang="en-US" sz="1200" dirty="0" smtClean="0">
                  <a:latin typeface="Courier New" panose="02070309020205020404" pitchFamily="49" charset="0"/>
                  <a:cs typeface="Courier New" panose="02070309020205020404" pitchFamily="49" charset="0"/>
                </a:rPr>
                <a:t>http://www.movielens.org/</a:t>
              </a:r>
              <a:endParaRPr lang="en-US" sz="1200" dirty="0">
                <a:latin typeface="Courier New" panose="02070309020205020404" pitchFamily="49" charset="0"/>
                <a:cs typeface="Courier New" panose="02070309020205020404" pitchFamily="49" charset="0"/>
              </a:endParaRPr>
            </a:p>
          </p:txBody>
        </p:sp>
      </p:grpSp>
      <p:pic>
        <p:nvPicPr>
          <p:cNvPr id="44" name="Picture 43"/>
          <p:cNvPicPr>
            <a:picLocks/>
          </p:cNvPicPr>
          <p:nvPr/>
        </p:nvPicPr>
        <p:blipFill rotWithShape="1">
          <a:blip r:embed="rId5" cstate="print"/>
          <a:srcRect l="-3" r="18263"/>
          <a:stretch/>
        </p:blipFill>
        <p:spPr>
          <a:xfrm>
            <a:off x="20711160" y="17963567"/>
            <a:ext cx="9144000" cy="6858000"/>
          </a:xfrm>
          <a:prstGeom prst="rect">
            <a:avLst/>
          </a:prstGeom>
        </p:spPr>
      </p:pic>
      <p:grpSp>
        <p:nvGrpSpPr>
          <p:cNvPr id="47" name="Group 46"/>
          <p:cNvGrpSpPr/>
          <p:nvPr/>
        </p:nvGrpSpPr>
        <p:grpSpPr>
          <a:xfrm>
            <a:off x="20711160" y="25502100"/>
            <a:ext cx="9146181" cy="6853084"/>
            <a:chOff x="20733267" y="24416228"/>
            <a:chExt cx="9146181" cy="6853084"/>
          </a:xfrm>
        </p:grpSpPr>
        <p:pic>
          <p:nvPicPr>
            <p:cNvPr id="45" name="Picture 44"/>
            <p:cNvPicPr>
              <a:picLocks noChangeAspect="1"/>
            </p:cNvPicPr>
            <p:nvPr/>
          </p:nvPicPr>
          <p:blipFill rotWithShape="1">
            <a:blip r:embed="rId6" cstate="print"/>
            <a:srcRect b="23084"/>
            <a:stretch/>
          </p:blipFill>
          <p:spPr>
            <a:xfrm>
              <a:off x="20733267" y="24416228"/>
              <a:ext cx="9146181" cy="6853084"/>
            </a:xfrm>
            <a:prstGeom prst="rect">
              <a:avLst/>
            </a:prstGeom>
          </p:spPr>
        </p:pic>
        <p:sp>
          <p:nvSpPr>
            <p:cNvPr id="46" name="Rectangle 45"/>
            <p:cNvSpPr/>
            <p:nvPr/>
          </p:nvSpPr>
          <p:spPr>
            <a:xfrm>
              <a:off x="26397797" y="30902295"/>
              <a:ext cx="3400811" cy="276999"/>
            </a:xfrm>
            <a:prstGeom prst="rect">
              <a:avLst/>
            </a:prstGeom>
            <a:solidFill>
              <a:srgbClr val="FFFFFF">
                <a:alpha val="40000"/>
              </a:srgbClr>
            </a:solidFill>
            <a:ln>
              <a:solidFill>
                <a:srgbClr val="FFFFFF">
                  <a:alpha val="45000"/>
                </a:srgbClr>
              </a:solidFill>
            </a:ln>
          </p:spPr>
          <p:txBody>
            <a:bodyPr wrap="square">
              <a:spAutoFit/>
            </a:bodyPr>
            <a:lstStyle/>
            <a:p>
              <a:r>
                <a:rPr lang="en-US" sz="1200" dirty="0" smtClean="0"/>
                <a:t>screenshot of Spotify, see Spotify.com for details</a:t>
              </a:r>
              <a:endParaRPr lang="en-US" sz="1200" dirty="0"/>
            </a:p>
          </p:txBody>
        </p:sp>
      </p:grpSp>
      <p:grpSp>
        <p:nvGrpSpPr>
          <p:cNvPr id="53" name="Group 52"/>
          <p:cNvGrpSpPr/>
          <p:nvPr/>
        </p:nvGrpSpPr>
        <p:grpSpPr>
          <a:xfrm>
            <a:off x="20711160" y="33048606"/>
            <a:ext cx="9144000" cy="6859056"/>
            <a:chOff x="20733267" y="31817074"/>
            <a:chExt cx="9144000" cy="6859056"/>
          </a:xfrm>
        </p:grpSpPr>
        <p:pic>
          <p:nvPicPr>
            <p:cNvPr id="48" name="Content Placeholder 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0733267" y="32256368"/>
              <a:ext cx="9144000" cy="5143500"/>
            </a:xfrm>
            <a:prstGeom prst="rect">
              <a:avLst/>
            </a:prstGeom>
          </p:spPr>
        </p:pic>
        <p:sp>
          <p:nvSpPr>
            <p:cNvPr id="49" name="Rectangle 48"/>
            <p:cNvSpPr/>
            <p:nvPr/>
          </p:nvSpPr>
          <p:spPr>
            <a:xfrm>
              <a:off x="20733267" y="31817074"/>
              <a:ext cx="9144000" cy="60082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21033151" y="31952010"/>
              <a:ext cx="1961535" cy="107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20733267" y="37296527"/>
              <a:ext cx="9144000" cy="137960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25039795" y="38304196"/>
              <a:ext cx="4758813" cy="276999"/>
            </a:xfrm>
            <a:prstGeom prst="rect">
              <a:avLst/>
            </a:prstGeom>
            <a:solidFill>
              <a:srgbClr val="FFFFFF">
                <a:alpha val="40000"/>
              </a:srgbClr>
            </a:solidFill>
            <a:ln>
              <a:solidFill>
                <a:srgbClr val="FFFFFF">
                  <a:alpha val="45000"/>
                </a:srgbClr>
              </a:solidFill>
            </a:ln>
          </p:spPr>
          <p:txBody>
            <a:bodyPr wrap="square">
              <a:spAutoFit/>
            </a:bodyPr>
            <a:lstStyle/>
            <a:p>
              <a:r>
                <a:rPr lang="en-US" sz="1200" dirty="0" smtClean="0">
                  <a:solidFill>
                    <a:schemeClr val="bg1"/>
                  </a:solidFill>
                </a:rPr>
                <a:t>http://anigame.mx/wp-content/uploads/2013/05/xbox-one-interfaz-4.jpg</a:t>
              </a:r>
              <a:endParaRPr lang="en-US" sz="1200" dirty="0">
                <a:solidFill>
                  <a:schemeClr val="bg1"/>
                </a:solidFill>
              </a:endParaRPr>
            </a:p>
          </p:txBody>
        </p:sp>
      </p:grpSp>
      <p:sp>
        <p:nvSpPr>
          <p:cNvPr id="54" name="Rectangle 53"/>
          <p:cNvSpPr/>
          <p:nvPr/>
        </p:nvSpPr>
        <p:spPr>
          <a:xfrm>
            <a:off x="20711160" y="8899234"/>
            <a:ext cx="9144000" cy="1077218"/>
          </a:xfrm>
          <a:prstGeom prst="rect">
            <a:avLst/>
          </a:prstGeom>
        </p:spPr>
        <p:txBody>
          <a:bodyPr wrap="square">
            <a:spAutoFit/>
          </a:bodyPr>
          <a:lstStyle/>
          <a:p>
            <a:r>
              <a:rPr lang="en-US" sz="3200" b="1" dirty="0" smtClean="0"/>
              <a:t>Figure 1: </a:t>
            </a:r>
            <a:r>
              <a:rPr lang="en-US" sz="3200" dirty="0" smtClean="0"/>
              <a:t>Interfaces for collecting explicit and implicit feedback for different RS.</a:t>
            </a:r>
            <a:endParaRPr lang="en-US" sz="3200" dirty="0"/>
          </a:p>
        </p:txBody>
      </p:sp>
      <p:sp>
        <p:nvSpPr>
          <p:cNvPr id="56" name="Rectangle 55"/>
          <p:cNvSpPr/>
          <p:nvPr/>
        </p:nvSpPr>
        <p:spPr>
          <a:xfrm>
            <a:off x="20711160" y="10430256"/>
            <a:ext cx="9144000" cy="6858000"/>
          </a:xfrm>
          <a:prstGeom prst="rect">
            <a:avLst/>
          </a:prstGeom>
          <a:no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7" name="Rectangle 56"/>
          <p:cNvSpPr/>
          <p:nvPr/>
        </p:nvSpPr>
        <p:spPr>
          <a:xfrm>
            <a:off x="20711160" y="17967960"/>
            <a:ext cx="9144000" cy="6858000"/>
          </a:xfrm>
          <a:prstGeom prst="rect">
            <a:avLst/>
          </a:prstGeom>
          <a:no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8" name="Rectangle 57"/>
          <p:cNvSpPr/>
          <p:nvPr/>
        </p:nvSpPr>
        <p:spPr>
          <a:xfrm>
            <a:off x="20711160" y="25502616"/>
            <a:ext cx="9144000" cy="6858000"/>
          </a:xfrm>
          <a:prstGeom prst="rect">
            <a:avLst/>
          </a:prstGeom>
          <a:no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9" name="Rectangle 58"/>
          <p:cNvSpPr/>
          <p:nvPr/>
        </p:nvSpPr>
        <p:spPr>
          <a:xfrm>
            <a:off x="20711160" y="33049662"/>
            <a:ext cx="9144000" cy="6858000"/>
          </a:xfrm>
          <a:prstGeom prst="rect">
            <a:avLst/>
          </a:prstGeom>
          <a:noFill/>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62" name="Picture 61"/>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535598" y="29401381"/>
            <a:ext cx="11494114" cy="5747057"/>
          </a:xfrm>
          <a:prstGeom prst="rect">
            <a:avLst/>
          </a:prstGeom>
        </p:spPr>
      </p:pic>
      <p:sp>
        <p:nvSpPr>
          <p:cNvPr id="63" name="TextBox 62"/>
          <p:cNvSpPr txBox="1"/>
          <p:nvPr/>
        </p:nvSpPr>
        <p:spPr>
          <a:xfrm>
            <a:off x="608835" y="25059110"/>
            <a:ext cx="19246705" cy="4154984"/>
          </a:xfrm>
          <a:prstGeom prst="rect">
            <a:avLst/>
          </a:prstGeom>
          <a:noFill/>
        </p:spPr>
        <p:txBody>
          <a:bodyPr wrap="square" rtlCol="0">
            <a:spAutoFit/>
          </a:bodyPr>
          <a:lstStyle/>
          <a:p>
            <a:pPr>
              <a:spcBef>
                <a:spcPts val="1200"/>
              </a:spcBef>
            </a:pPr>
            <a:r>
              <a:rPr lang="en-US" sz="6800" dirty="0" smtClean="0">
                <a:solidFill>
                  <a:srgbClr val="008000"/>
                </a:solidFill>
                <a:latin typeface="Georgia" panose="02040502050405020303" pitchFamily="18" charset="0"/>
              </a:rPr>
              <a:t>Results</a:t>
            </a:r>
          </a:p>
          <a:p>
            <a:pPr marL="685800" indent="-685800" algn="just">
              <a:spcBef>
                <a:spcPts val="1200"/>
              </a:spcBef>
              <a:buFont typeface="Wingdings" panose="05000000000000000000" pitchFamily="2" charset="2"/>
              <a:buChar char="§"/>
            </a:pPr>
            <a:r>
              <a:rPr lang="en-GB" sz="4400" dirty="0" smtClean="0"/>
              <a:t>As expected, implicit and explicit evaluation agree well when assumptions agree well (e.g., precision@10 and CTR with no-bias).</a:t>
            </a:r>
          </a:p>
          <a:p>
            <a:pPr marL="685800" indent="-685800" algn="just">
              <a:spcBef>
                <a:spcPts val="1200"/>
              </a:spcBef>
              <a:buFont typeface="Wingdings" panose="05000000000000000000" pitchFamily="2" charset="2"/>
              <a:buChar char="§"/>
            </a:pPr>
            <a:r>
              <a:rPr lang="en-GB" sz="4400" dirty="0" smtClean="0"/>
              <a:t>The match between assumption on user behaviour and explicit evaluation really matters – if assumptions are violated, the wrong RS can be preferred / deployed.</a:t>
            </a:r>
          </a:p>
        </p:txBody>
      </p:sp>
      <p:sp>
        <p:nvSpPr>
          <p:cNvPr id="64" name="Rectangle 63"/>
          <p:cNvSpPr/>
          <p:nvPr/>
        </p:nvSpPr>
        <p:spPr>
          <a:xfrm>
            <a:off x="521528" y="31166659"/>
            <a:ext cx="7750410" cy="3539430"/>
          </a:xfrm>
          <a:prstGeom prst="rect">
            <a:avLst/>
          </a:prstGeom>
        </p:spPr>
        <p:txBody>
          <a:bodyPr wrap="square">
            <a:spAutoFit/>
          </a:bodyPr>
          <a:lstStyle/>
          <a:p>
            <a:pPr algn="just"/>
            <a:r>
              <a:rPr lang="en-US" sz="3200" b="1" dirty="0" smtClean="0"/>
              <a:t>Figure 2: </a:t>
            </a:r>
            <a:r>
              <a:rPr lang="en-US" sz="3200" dirty="0" smtClean="0"/>
              <a:t>Overview of results. Precision and CTR scores for the tested RS are shown for selected user models. Predicting online performance from explicit feedback works well when assumptions about user behavior are met, but can prefer the wrong RS other-wise.</a:t>
            </a:r>
            <a:endParaRPr lang="en-US" sz="3200" dirty="0"/>
          </a:p>
        </p:txBody>
      </p:sp>
      <p:sp>
        <p:nvSpPr>
          <p:cNvPr id="65" name="Rectangle 64"/>
          <p:cNvSpPr/>
          <p:nvPr/>
        </p:nvSpPr>
        <p:spPr>
          <a:xfrm>
            <a:off x="0" y="42173804"/>
            <a:ext cx="30275213" cy="615553"/>
          </a:xfrm>
          <a:prstGeom prst="rect">
            <a:avLst/>
          </a:prstGeom>
        </p:spPr>
        <p:txBody>
          <a:bodyPr wrap="square">
            <a:spAutoFit/>
          </a:bodyPr>
          <a:lstStyle/>
          <a:p>
            <a:pPr algn="ctr">
              <a:spcBef>
                <a:spcPts val="1200"/>
              </a:spcBef>
            </a:pPr>
            <a:r>
              <a:rPr lang="nl-NL" sz="3400" b="1" dirty="0" smtClean="0">
                <a:solidFill>
                  <a:schemeClr val="bg1"/>
                </a:solidFill>
              </a:rPr>
              <a:t>Katja Hofmann, Anne Schuth, Alejandro Bellogin, </a:t>
            </a:r>
            <a:r>
              <a:rPr lang="nl-NL" sz="3400" b="1" dirty="0">
                <a:solidFill>
                  <a:schemeClr val="bg1"/>
                </a:solidFill>
              </a:rPr>
              <a:t>&amp; </a:t>
            </a:r>
            <a:r>
              <a:rPr lang="nl-NL" sz="3400" b="1" dirty="0" smtClean="0">
                <a:solidFill>
                  <a:schemeClr val="bg1"/>
                </a:solidFill>
              </a:rPr>
              <a:t>Maarten de Rijke: </a:t>
            </a:r>
            <a:r>
              <a:rPr lang="en-GB" sz="3400" b="1" dirty="0" smtClean="0">
                <a:solidFill>
                  <a:schemeClr val="bg1"/>
                </a:solidFill>
              </a:rPr>
              <a:t>Effects </a:t>
            </a:r>
            <a:r>
              <a:rPr lang="en-GB" sz="3400" b="1" dirty="0">
                <a:solidFill>
                  <a:schemeClr val="bg1"/>
                </a:solidFill>
              </a:rPr>
              <a:t>of Position Bias on Click-Based Recommender </a:t>
            </a:r>
            <a:r>
              <a:rPr lang="en-GB" sz="3400" b="1" dirty="0" smtClean="0">
                <a:solidFill>
                  <a:schemeClr val="bg1"/>
                </a:solidFill>
              </a:rPr>
              <a:t>Evaluation. ECIR 2014, pp. 624-630.</a:t>
            </a:r>
            <a:endParaRPr lang="en-GB" sz="3400" b="1" dirty="0">
              <a:solidFill>
                <a:schemeClr val="bg1"/>
              </a:solidFill>
            </a:endParaRPr>
          </a:p>
        </p:txBody>
      </p:sp>
      <p:pic>
        <p:nvPicPr>
          <p:cNvPr id="5" name="Picture 4" descr="limosine_logo_no_text_300.jpg"/>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6739673" y="40621303"/>
            <a:ext cx="2741736" cy="1372028"/>
          </a:xfrm>
          <a:prstGeom prst="rect">
            <a:avLst/>
          </a:prstGeom>
        </p:spPr>
      </p:pic>
      <p:pic>
        <p:nvPicPr>
          <p:cNvPr id="8" name="Picture 7"/>
          <p:cNvPicPr>
            <a:picLocks noChangeAspect="1"/>
          </p:cNvPicPr>
          <p:nvPr/>
        </p:nvPicPr>
        <p:blipFill>
          <a:blip r:embed="rId10"/>
          <a:stretch>
            <a:fillRect/>
          </a:stretch>
        </p:blipFill>
        <p:spPr>
          <a:xfrm>
            <a:off x="10500660" y="40552976"/>
            <a:ext cx="2957018" cy="1508683"/>
          </a:xfrm>
          <a:prstGeom prst="rect">
            <a:avLst/>
          </a:prstGeom>
        </p:spPr>
      </p:pic>
    </p:spTree>
    <p:extLst>
      <p:ext uri="{BB962C8B-B14F-4D97-AF65-F5344CB8AC3E}">
        <p14:creationId xmlns:p14="http://schemas.microsoft.com/office/powerpoint/2010/main" val="400738397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1212</TotalTime>
  <Words>511</Words>
  <Application>Microsoft Macintosh PowerPoint</Application>
  <PresentationFormat>Custom</PresentationFormat>
  <Paragraphs>33</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Effects of Position Bias on Click-Based Recommender Evaluation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Katja Hofmann</dc:creator>
  <cp:lastModifiedBy>Anne Schuth</cp:lastModifiedBy>
  <cp:revision>32</cp:revision>
  <dcterms:created xsi:type="dcterms:W3CDTF">2014-03-31T16:12:11Z</dcterms:created>
  <dcterms:modified xsi:type="dcterms:W3CDTF">2014-04-05T09:03:18Z</dcterms:modified>
</cp:coreProperties>
</file>

<file path=docProps/thumbnail.jpeg>
</file>